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35"/>
  </p:notesMasterIdLst>
  <p:sldIdLst>
    <p:sldId id="256" r:id="rId2"/>
    <p:sldId id="377" r:id="rId3"/>
    <p:sldId id="337" r:id="rId4"/>
    <p:sldId id="293" r:id="rId5"/>
    <p:sldId id="295" r:id="rId6"/>
    <p:sldId id="298" r:id="rId7"/>
    <p:sldId id="375" r:id="rId8"/>
    <p:sldId id="359" r:id="rId9"/>
    <p:sldId id="360" r:id="rId10"/>
    <p:sldId id="361" r:id="rId11"/>
    <p:sldId id="368" r:id="rId12"/>
    <p:sldId id="300" r:id="rId13"/>
    <p:sldId id="301" r:id="rId14"/>
    <p:sldId id="308" r:id="rId15"/>
    <p:sldId id="310" r:id="rId16"/>
    <p:sldId id="303" r:id="rId17"/>
    <p:sldId id="362" r:id="rId18"/>
    <p:sldId id="363" r:id="rId19"/>
    <p:sldId id="358" r:id="rId20"/>
    <p:sldId id="367" r:id="rId21"/>
    <p:sldId id="370" r:id="rId22"/>
    <p:sldId id="369" r:id="rId23"/>
    <p:sldId id="323" r:id="rId24"/>
    <p:sldId id="378" r:id="rId25"/>
    <p:sldId id="365" r:id="rId26"/>
    <p:sldId id="319" r:id="rId27"/>
    <p:sldId id="371" r:id="rId28"/>
    <p:sldId id="372" r:id="rId29"/>
    <p:sldId id="373" r:id="rId30"/>
    <p:sldId id="317" r:id="rId31"/>
    <p:sldId id="266" r:id="rId32"/>
    <p:sldId id="352" r:id="rId33"/>
    <p:sldId id="376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2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8" d="100"/>
        <a:sy n="148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2024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notesMaster" Target="notesMasters/notesMaster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theme" Target="theme/theme1.xml"/><Relationship Id="rId40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viewProps" Target="view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8BDFD-159D-034C-A9B0-CD23B3B4B1E7}" type="datetimeFigureOut">
              <a:rPr lang="en-US" smtClean="0"/>
              <a:pPr/>
              <a:t>4/21/13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9DD2D-6435-1541-9182-158B574EA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9DD2D-6435-1541-9182-158B574EA6B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9DD2D-6435-1541-9182-158B574EA6B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9DD2D-6435-1541-9182-158B574EA6B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9DD2D-6435-1541-9182-158B574EA6B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9DD2D-6435-1541-9182-158B574EA6B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9DD2D-6435-1541-9182-158B574EA6B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9DD2D-6435-1541-9182-158B574EA6B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9DD2D-6435-1541-9182-158B574EA6B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9DD2D-6435-1541-9182-158B574EA6B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910195D-A20B-A345-8D8E-66937AC10B31}" type="datetimeFigureOut">
              <a:rPr lang="en-US" smtClean="0"/>
              <a:pPr/>
              <a:t>4/21/13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67D260B-1FBB-E046-882C-EE97C8793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195D-A20B-A345-8D8E-66937AC10B31}" type="datetimeFigureOut">
              <a:rPr lang="en-US" smtClean="0"/>
              <a:pPr/>
              <a:t>4/21/13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260B-1FBB-E046-882C-EE97C8793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195D-A20B-A345-8D8E-66937AC10B31}" type="datetimeFigureOut">
              <a:rPr lang="en-US" smtClean="0"/>
              <a:pPr/>
              <a:t>4/21/13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260B-1FBB-E046-882C-EE97C8793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10195D-A20B-A345-8D8E-66937AC10B31}" type="datetimeFigureOut">
              <a:rPr lang="en-US" smtClean="0"/>
              <a:pPr/>
              <a:t>4/21/13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7D260B-1FBB-E046-882C-EE97C87938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910195D-A20B-A345-8D8E-66937AC10B31}" type="datetimeFigureOut">
              <a:rPr lang="en-US" smtClean="0"/>
              <a:pPr/>
              <a:t>4/21/13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67D260B-1FBB-E046-882C-EE97C8793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195D-A20B-A345-8D8E-66937AC10B31}" type="datetimeFigureOut">
              <a:rPr lang="en-US" smtClean="0"/>
              <a:pPr/>
              <a:t>4/21/13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260B-1FBB-E046-882C-EE97C87938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195D-A20B-A345-8D8E-66937AC10B31}" type="datetimeFigureOut">
              <a:rPr lang="en-US" smtClean="0"/>
              <a:pPr/>
              <a:t>4/21/13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260B-1FBB-E046-882C-EE97C87938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10195D-A20B-A345-8D8E-66937AC10B31}" type="datetimeFigureOut">
              <a:rPr lang="en-US" smtClean="0"/>
              <a:pPr/>
              <a:t>4/21/13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7D260B-1FBB-E046-882C-EE97C87938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195D-A20B-A345-8D8E-66937AC10B31}" type="datetimeFigureOut">
              <a:rPr lang="en-US" smtClean="0"/>
              <a:pPr/>
              <a:t>4/21/13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260B-1FBB-E046-882C-EE97C8793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10195D-A20B-A345-8D8E-66937AC10B31}" type="datetimeFigureOut">
              <a:rPr lang="en-US" smtClean="0"/>
              <a:pPr/>
              <a:t>4/21/13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7D260B-1FBB-E046-882C-EE97C87938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10195D-A20B-A345-8D8E-66937AC10B31}" type="datetimeFigureOut">
              <a:rPr lang="en-US" smtClean="0"/>
              <a:pPr/>
              <a:t>4/21/13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7D260B-1FBB-E046-882C-EE97C87938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910195D-A20B-A345-8D8E-66937AC10B31}" type="datetimeFigureOut">
              <a:rPr lang="en-US" smtClean="0"/>
              <a:pPr/>
              <a:t>4/21/13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67D260B-1FBB-E046-882C-EE97C8793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bi.nlm.nih.gov/pubmed/?term=gobin+marc++strabismus" TargetMode="External"/><Relationship Id="rId3" Type="http://schemas.openxmlformats.org/officeDocument/2006/relationships/hyperlink" Target="http://www.ncbi.nlm.nih.gov/pubmed?term=Gobin%20MH%5BAuthor%5D&amp;cauthor=true&amp;cauthor_uid=11874376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video" Target="file://localhost/C/%5CSTRABISMUS%20WORKSHOP%20C%5CTests%5CSCC%20on%20Schwind.wmv" TargetMode="Externa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97982"/>
            <a:ext cx="5998635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CLADE Symposium : </a:t>
            </a:r>
            <a:br>
              <a:rPr lang="en-US" b="1" dirty="0" smtClean="0"/>
            </a:br>
            <a:r>
              <a:rPr lang="en-US" b="1" dirty="0" smtClean="0"/>
              <a:t>STRABISMUS / ANISOMETROPIA AND REFRACTIVE SURGERY</a:t>
            </a:r>
            <a:br>
              <a:rPr lang="en-US" b="1" dirty="0" smtClean="0"/>
            </a:br>
            <a:r>
              <a:rPr lang="en-US" b="1" dirty="0" smtClean="0"/>
              <a:t>Indications and contraindications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69060"/>
            <a:ext cx="6400800" cy="1752600"/>
          </a:xfrm>
        </p:spPr>
        <p:txBody>
          <a:bodyPr/>
          <a:lstStyle/>
          <a:p>
            <a:r>
              <a:rPr lang="en-US" dirty="0" smtClean="0"/>
              <a:t>Lionel Kowal</a:t>
            </a:r>
          </a:p>
          <a:p>
            <a:r>
              <a:rPr lang="en-US" dirty="0" smtClean="0"/>
              <a:t>Melbourne Australia</a:t>
            </a:r>
            <a:endParaRPr lang="en-US" dirty="0"/>
          </a:p>
        </p:txBody>
      </p:sp>
      <p:pic>
        <p:nvPicPr>
          <p:cNvPr id="4" name="Picture 3" descr="melb-sp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053" y="0"/>
            <a:ext cx="2759260" cy="25570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i="1" dirty="0" smtClean="0"/>
              <a:t>Why consider refractive surgery when  traditional treatment methods for </a:t>
            </a:r>
            <a:r>
              <a:rPr lang="en-US" sz="2800" b="1" i="1" dirty="0" smtClean="0"/>
              <a:t>accommodative  </a:t>
            </a:r>
            <a:r>
              <a:rPr lang="en-US" sz="2800" b="1" i="1" dirty="0" smtClean="0"/>
              <a:t>ET  are so good?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 </a:t>
            </a:r>
            <a:r>
              <a:rPr lang="en-US" sz="4324" dirty="0" smtClean="0"/>
              <a:t>Indications 1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162" dirty="0" smtClean="0"/>
              <a:t>Hutchinson  2012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1. </a:t>
            </a:r>
            <a:r>
              <a:rPr lang="en-US" b="1" i="1" dirty="0" smtClean="0"/>
              <a:t>Informed adults &amp; mid to late adolescent children with accommodative</a:t>
            </a:r>
            <a:r>
              <a:rPr lang="en-US" b="1" i="1" dirty="0" smtClean="0"/>
              <a:t> ET </a:t>
            </a:r>
            <a:r>
              <a:rPr lang="en-US" b="1" i="1" dirty="0" smtClean="0"/>
              <a:t>who no longer wish to wear glasses or contact lenses  </a:t>
            </a:r>
            <a:r>
              <a:rPr lang="en-US" dirty="0" smtClean="0"/>
              <a:t>now have a fairly safe &amp; fairly reliable alternative</a:t>
            </a:r>
          </a:p>
          <a:p>
            <a:r>
              <a:rPr lang="en-US" b="1" i="1" dirty="0" smtClean="0"/>
              <a:t>Main issue: </a:t>
            </a:r>
            <a:r>
              <a:rPr lang="en-US" dirty="0" smtClean="0"/>
              <a:t>stability of refraction – </a:t>
            </a:r>
            <a:r>
              <a:rPr lang="en-US" b="1" dirty="0" smtClean="0"/>
              <a:t>not enough data in the strabismus population</a:t>
            </a:r>
            <a:endParaRPr lang="en-US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i="1" dirty="0" smtClean="0"/>
              <a:t>Why consider refractive surgery when  traditional treatment methods for </a:t>
            </a:r>
            <a:r>
              <a:rPr lang="en-US" sz="2800" b="1" i="1" dirty="0" err="1" smtClean="0"/>
              <a:t>accomm</a:t>
            </a:r>
            <a:r>
              <a:rPr lang="en-US" sz="2800" b="1" i="1" dirty="0" smtClean="0"/>
              <a:t> ET  are so good?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now tell parent of every 3 yr old that if the + doesn’t go away with time and if glasses or CLs become unacceptable then  refractive surgery age ~20 is an </a:t>
            </a:r>
            <a:r>
              <a:rPr lang="en-US" dirty="0" smtClean="0"/>
              <a:t>option</a:t>
            </a:r>
          </a:p>
          <a:p>
            <a:endParaRPr lang="en-US" dirty="0" smtClean="0"/>
          </a:p>
          <a:p>
            <a:r>
              <a:rPr lang="en-US" dirty="0" smtClean="0"/>
              <a:t>In the 16 series above, nearly all patients had acceptable alignment outcomes after undergoing refractive surgery (± strabismus surgery), even in cases where residual hyperopia was present after refractive surgery.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Hyperopia is not the mirror image of myopia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73945"/>
          <a:ext cx="8229600" cy="5948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MYOPIA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HYPEROPIA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Reduced vision since school age</a:t>
                      </a:r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Habitual prescription is worn for good vision</a:t>
                      </a:r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Laser target = cyclo refraction; easily defined, easily checked</a:t>
                      </a:r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Good uncorrected vision most of their lives</a:t>
                      </a:r>
                    </a:p>
                    <a:p>
                      <a:endParaRPr lang="en-US" sz="24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Habitual prescription is being worn for good vision AND for control of esodeviation</a:t>
                      </a:r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Laser target depends on age, total hyperopia, manifest hyperopia, habitual glasses. Harder to define</a:t>
                      </a:r>
                      <a:r>
                        <a:rPr lang="en-US" sz="2400" baseline="0" dirty="0" smtClean="0"/>
                        <a:t> &amp; check</a:t>
                      </a:r>
                      <a:endParaRPr lang="en-US" sz="2400" dirty="0" smtClean="0"/>
                    </a:p>
                    <a:p>
                      <a:endParaRPr lang="en-US" sz="2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0AEDE56-143E-234E-AEC5-CB82A8F93A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274637"/>
          <a:ext cx="8229600" cy="6154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85086">
                <a:tc>
                  <a:txBody>
                    <a:bodyPr/>
                    <a:lstStyle/>
                    <a:p>
                      <a:r>
                        <a:rPr lang="en-US" dirty="0" smtClean="0"/>
                        <a:t>Myopia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Hyperopia</a:t>
                      </a:r>
                      <a:endParaRPr lang="en-US" dirty="0"/>
                    </a:p>
                  </a:txBody>
                  <a:tcPr/>
                </a:tc>
              </a:tr>
              <a:tr h="5143237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400" dirty="0" smtClean="0"/>
                        <a:t>Early</a:t>
                      </a:r>
                      <a:r>
                        <a:rPr lang="en-US" sz="2400" baseline="0" dirty="0" smtClean="0"/>
                        <a:t> c</a:t>
                      </a:r>
                      <a:r>
                        <a:rPr lang="en-US" sz="2400" dirty="0" smtClean="0"/>
                        <a:t>linical success / patient satisfaction correlates  with accuracy of corneal reshaping</a:t>
                      </a:r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Late success: little / no change. </a:t>
                      </a:r>
                    </a:p>
                    <a:p>
                      <a:r>
                        <a:rPr lang="en-US" sz="2400" dirty="0" smtClean="0"/>
                        <a:t>Issues: 2ary aberrations, late ectasia, </a:t>
                      </a:r>
                      <a:r>
                        <a:rPr lang="en-US" sz="2400" dirty="0" err="1" smtClean="0"/>
                        <a:t>presbyopia</a:t>
                      </a:r>
                      <a:endParaRPr lang="en-US" sz="2400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Early success depends on: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Corneal reshaping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&amp;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Amount and symmetry of residual hyperopia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&amp;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Residual accommodative amplitude </a:t>
                      </a:r>
                      <a:endParaRPr lang="en-US" sz="2400" baseline="0" dirty="0" smtClean="0"/>
                    </a:p>
                    <a:p>
                      <a:pPr marL="342900" indent="-342900">
                        <a:buNone/>
                      </a:pPr>
                      <a:endParaRPr lang="en-US" sz="24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Late success depends on 1, 2 &amp; 3, 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&amp;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4. Presence and magnitude of 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latent hyperopia - 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Expect ‘recurrence’ of hyperopia &amp; possibly ET</a:t>
                      </a:r>
                    </a:p>
                    <a:p>
                      <a:pPr marL="342900" indent="-342900">
                        <a:buNone/>
                      </a:pPr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0AEDE56-143E-234E-AEC5-CB82A8F93A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 and </a:t>
            </a:r>
            <a:r>
              <a:rPr lang="en-US" dirty="0" err="1" smtClean="0"/>
              <a:t>strabismic</a:t>
            </a:r>
            <a:r>
              <a:rPr lang="en-US" dirty="0" smtClean="0"/>
              <a:t> success in hyperopia surgery</a:t>
            </a:r>
            <a:r>
              <a:rPr lang="en-US" dirty="0" smtClean="0"/>
              <a:t>               #</a:t>
            </a:r>
            <a:r>
              <a:rPr lang="en-US" dirty="0" smtClean="0"/>
              <a:t>1   32 </a:t>
            </a:r>
            <a:r>
              <a:rPr lang="en-US" dirty="0" smtClean="0"/>
              <a:t>yo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dirty="0" smtClean="0">
                <a:sym typeface="Wingdings" pitchFamily="-110" charset="2"/>
              </a:rPr>
              <a:t>Wearing  +4.75, + 5 DS OU        </a:t>
            </a:r>
            <a:r>
              <a:rPr lang="en-US" sz="2400" dirty="0" smtClean="0">
                <a:sym typeface="Wingdings" pitchFamily="-110" charset="2"/>
              </a:rPr>
              <a:t>no </a:t>
            </a:r>
            <a:r>
              <a:rPr lang="en-US" sz="2400" dirty="0" err="1" smtClean="0">
                <a:sym typeface="Wingdings" pitchFamily="-110" charset="2"/>
              </a:rPr>
              <a:t>h/o</a:t>
            </a:r>
            <a:r>
              <a:rPr lang="en-US" sz="2400" dirty="0" smtClean="0">
                <a:sym typeface="Wingdings" pitchFamily="-110" charset="2"/>
              </a:rPr>
              <a:t>  strab</a:t>
            </a:r>
          </a:p>
          <a:p>
            <a:pPr algn="ctr">
              <a:buFontTx/>
              <a:buNone/>
            </a:pPr>
            <a:r>
              <a:rPr lang="en-US" sz="2400" dirty="0" smtClean="0">
                <a:sym typeface="Wingdings" pitchFamily="-110" charset="2"/>
              </a:rPr>
              <a:t>Lasik </a:t>
            </a:r>
            <a:r>
              <a:rPr lang="en-US" sz="2400" dirty="0" smtClean="0">
                <a:ea typeface="Times New Roman" pitchFamily="-110" charset="0"/>
                <a:cs typeface="Times New Roman" pitchFamily="-110" charset="0"/>
                <a:sym typeface="Wingdings" pitchFamily="-110" charset="2"/>
              </a:rPr>
              <a:t>→   </a:t>
            </a:r>
            <a:r>
              <a:rPr lang="en-US" sz="2800" dirty="0" smtClean="0">
                <a:sym typeface="Wingdings" pitchFamily="-110" charset="2"/>
              </a:rPr>
              <a:t>residual   +2.25, +2 DS     </a:t>
            </a:r>
          </a:p>
          <a:p>
            <a:pPr algn="ctr">
              <a:buFontTx/>
              <a:buNone/>
            </a:pPr>
            <a:r>
              <a:rPr lang="en-US" sz="2400" b="1" dirty="0" smtClean="0">
                <a:sym typeface="Wingdings" pitchFamily="-110" charset="2"/>
              </a:rPr>
              <a:t>sc 6/7.5</a:t>
            </a:r>
            <a:r>
              <a:rPr lang="en-US" b="1" dirty="0" smtClean="0">
                <a:sym typeface="Wingdings" pitchFamily="-110" charset="2"/>
              </a:rPr>
              <a:t>           </a:t>
            </a:r>
            <a:r>
              <a:rPr lang="en-US" b="1" i="1" dirty="0" smtClean="0">
                <a:sym typeface="Wingdings" pitchFamily="-110" charset="2"/>
              </a:rPr>
              <a:t>very happy</a:t>
            </a:r>
            <a:r>
              <a:rPr lang="en-US" b="1" dirty="0" smtClean="0">
                <a:sym typeface="Wingdings" pitchFamily="-110" charset="2"/>
              </a:rPr>
              <a:t>  </a:t>
            </a:r>
            <a:endParaRPr lang="en-US" b="1" dirty="0" smtClean="0">
              <a:sym typeface="Wingdings" pitchFamily="-110" charset="2"/>
            </a:endParaRPr>
          </a:p>
          <a:p>
            <a:pPr algn="ctr">
              <a:buFontTx/>
              <a:buNone/>
            </a:pPr>
            <a:endParaRPr lang="en-US" dirty="0" smtClean="0">
              <a:sym typeface="Wingdings" pitchFamily="-110" charset="2"/>
            </a:endParaRPr>
          </a:p>
          <a:p>
            <a:pPr algn="ctr">
              <a:buFontTx/>
              <a:buNone/>
            </a:pPr>
            <a:r>
              <a:rPr lang="en-US" dirty="0" smtClean="0">
                <a:sym typeface="Wingdings" pitchFamily="-110" charset="2"/>
              </a:rPr>
              <a:t>BUT </a:t>
            </a:r>
            <a:r>
              <a:rPr lang="en-US" dirty="0" smtClean="0">
                <a:sym typeface="Wingdings" pitchFamily="-110" charset="2"/>
              </a:rPr>
              <a:t>……  develops ET</a:t>
            </a:r>
            <a:r>
              <a:rPr lang="en-US" dirty="0" smtClean="0">
                <a:sym typeface="Wingdings" pitchFamily="-110" charset="2"/>
              </a:rPr>
              <a:t>!</a:t>
            </a:r>
          </a:p>
          <a:p>
            <a:pPr algn="ctr">
              <a:buFontTx/>
              <a:buNone/>
            </a:pPr>
            <a:endParaRPr lang="en-US" dirty="0" smtClean="0">
              <a:sym typeface="Wingdings" pitchFamily="-110" charset="2"/>
            </a:endParaRPr>
          </a:p>
          <a:p>
            <a:pPr algn="ctr">
              <a:buFontTx/>
              <a:buNone/>
            </a:pPr>
            <a:r>
              <a:rPr lang="en-US" dirty="0" smtClean="0">
                <a:sym typeface="Wingdings" pitchFamily="-110" charset="2"/>
              </a:rPr>
              <a:t>Accommodative  amplitude fine for +2 DS</a:t>
            </a:r>
          </a:p>
          <a:p>
            <a:pPr algn="ctr">
              <a:buFontTx/>
              <a:buNone/>
            </a:pPr>
            <a:r>
              <a:rPr lang="en-US" dirty="0" smtClean="0">
                <a:sym typeface="Wingdings" pitchFamily="-110" charset="2"/>
              </a:rPr>
              <a:t> BUT accommodation </a:t>
            </a:r>
            <a:r>
              <a:rPr lang="en-US" dirty="0" err="1" smtClean="0">
                <a:sym typeface="Wingdings" pitchFamily="-110" charset="2"/>
              </a:rPr>
              <a:t></a:t>
            </a:r>
            <a:r>
              <a:rPr lang="en-US" dirty="0" smtClean="0">
                <a:sym typeface="Wingdings" pitchFamily="-110" charset="2"/>
              </a:rPr>
              <a:t> accommodative  convergence  </a:t>
            </a:r>
            <a:r>
              <a:rPr lang="en-US" dirty="0" err="1" smtClean="0">
                <a:sym typeface="Wingdings" pitchFamily="-110" charset="2"/>
              </a:rPr>
              <a:t></a:t>
            </a:r>
            <a:r>
              <a:rPr lang="en-US" dirty="0" smtClean="0">
                <a:sym typeface="Wingdings" pitchFamily="-110" charset="2"/>
              </a:rPr>
              <a:t> ET :</a:t>
            </a:r>
          </a:p>
          <a:p>
            <a:pPr algn="ctr">
              <a:buFontTx/>
              <a:buNone/>
            </a:pPr>
            <a:r>
              <a:rPr lang="en-US" dirty="0" smtClean="0">
                <a:sym typeface="Wingdings" pitchFamily="-110" charset="2"/>
              </a:rPr>
              <a:t> </a:t>
            </a:r>
            <a:r>
              <a:rPr lang="en-US" b="1" i="1" dirty="0" smtClean="0">
                <a:sym typeface="Wingdings" pitchFamily="-110" charset="2"/>
              </a:rPr>
              <a:t>patient not happy</a:t>
            </a:r>
          </a:p>
          <a:p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0AEDE56-143E-234E-AEC5-CB82A8F93A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 and </a:t>
            </a:r>
            <a:r>
              <a:rPr lang="en-US" dirty="0" err="1" smtClean="0"/>
              <a:t>strabismic</a:t>
            </a:r>
            <a:r>
              <a:rPr lang="en-US" dirty="0" smtClean="0"/>
              <a:t> success in hyperopia surgery </a:t>
            </a:r>
            <a:r>
              <a:rPr lang="en-US" dirty="0" smtClean="0"/>
              <a:t>                   #2  </a:t>
            </a:r>
            <a:r>
              <a:rPr lang="en-US" dirty="0" smtClean="0"/>
              <a:t>50 </a:t>
            </a:r>
            <a:r>
              <a:rPr lang="en-US" dirty="0" smtClean="0"/>
              <a:t>yo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dirty="0" smtClean="0">
                <a:sym typeface="Wingdings" pitchFamily="-110" charset="2"/>
              </a:rPr>
              <a:t>Wearing  +5 DS OU        CR +7 DS OU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dirty="0" smtClean="0">
                <a:sym typeface="Wingdings" pitchFamily="-110" charset="2"/>
              </a:rPr>
              <a:t>Uncorrected  asymptomatic Hyperopia : + 2DS</a:t>
            </a:r>
            <a:endParaRPr lang="en-US" dirty="0" smtClean="0">
              <a:sym typeface="Wingdings" pitchFamily="-110" charset="2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US" dirty="0" smtClean="0">
              <a:sym typeface="Wingdings" pitchFamily="-110" charset="2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dirty="0" smtClean="0">
                <a:sym typeface="Wingdings" pitchFamily="-110" charset="2"/>
              </a:rPr>
              <a:t>Refractive  </a:t>
            </a:r>
            <a:r>
              <a:rPr lang="en-US" dirty="0" err="1" smtClean="0">
                <a:sym typeface="Wingdings" pitchFamily="-110" charset="2"/>
              </a:rPr>
              <a:t>lensectomy</a:t>
            </a:r>
            <a:r>
              <a:rPr lang="en-US" dirty="0" smtClean="0">
                <a:sym typeface="Wingdings" pitchFamily="-110" charset="2"/>
              </a:rPr>
              <a:t> / Array  </a:t>
            </a:r>
            <a:r>
              <a:rPr lang="en-US" dirty="0" smtClean="0">
                <a:ea typeface="Times New Roman" pitchFamily="-110" charset="0"/>
                <a:cs typeface="Times New Roman" pitchFamily="-110" charset="0"/>
                <a:sym typeface="Wingdings" pitchFamily="-110" charset="2"/>
              </a:rPr>
              <a:t>→ plano</a:t>
            </a:r>
            <a:r>
              <a:rPr lang="en-US" dirty="0" smtClean="0">
                <a:sym typeface="Wingdings" pitchFamily="-110" charset="2"/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dirty="0" smtClean="0">
                <a:sym typeface="Wingdings" pitchFamily="-110" charset="2"/>
              </a:rPr>
              <a:t>UCV 6/6 OU  </a:t>
            </a:r>
            <a:r>
              <a:rPr lang="en-US" i="1" dirty="0" smtClean="0">
                <a:sym typeface="Wingdings" pitchFamily="-110" charset="2"/>
              </a:rPr>
              <a:t>very happy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i="1" dirty="0" smtClean="0">
              <a:sym typeface="Wingdings" pitchFamily="-110" charset="2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i="1" dirty="0" smtClean="0">
                <a:latin typeface="Abadi MT Condensed Extra Bold" pitchFamily="-110" charset="0"/>
                <a:sym typeface="Wingdings" pitchFamily="-110" charset="2"/>
              </a:rPr>
              <a:t>2 DS </a:t>
            </a:r>
            <a:r>
              <a:rPr lang="en-US" i="1" dirty="0" smtClean="0">
                <a:latin typeface="Abadi MT Condensed Extra Bold" pitchFamily="-110" charset="0"/>
                <a:sym typeface="Wingdings" pitchFamily="-110" charset="2"/>
              </a:rPr>
              <a:t>accommodation</a:t>
            </a:r>
            <a:r>
              <a:rPr lang="en-US" i="1" dirty="0" smtClean="0">
                <a:latin typeface="Abadi MT Condensed Extra Bold" pitchFamily="-110" charset="0"/>
                <a:sym typeface="Wingdings" pitchFamily="-110" charset="2"/>
              </a:rPr>
              <a:t>  </a:t>
            </a:r>
            <a:r>
              <a:rPr lang="en-US" i="1" dirty="0" smtClean="0">
                <a:ea typeface="Times New Roman" pitchFamily="-110" charset="0"/>
                <a:cs typeface="Times New Roman" pitchFamily="-110" charset="0"/>
                <a:sym typeface="Wingdings" pitchFamily="-110" charset="2"/>
              </a:rPr>
              <a:t>had </a:t>
            </a:r>
            <a:r>
              <a:rPr lang="en-US" i="1" dirty="0" smtClean="0">
                <a:ea typeface="Times New Roman" pitchFamily="-110" charset="0"/>
                <a:cs typeface="Times New Roman" pitchFamily="-110" charset="0"/>
                <a:sym typeface="Wingdings" pitchFamily="-110" charset="2"/>
              </a:rPr>
              <a:t>been used to generate accommodative  convergence  to control an </a:t>
            </a:r>
            <a:r>
              <a:rPr lang="en-US" i="1" dirty="0" err="1" smtClean="0">
                <a:ea typeface="Times New Roman" pitchFamily="-110" charset="0"/>
                <a:cs typeface="Times New Roman" pitchFamily="-110" charset="0"/>
                <a:sym typeface="Wingdings" pitchFamily="-110" charset="2"/>
              </a:rPr>
              <a:t>unrecognised</a:t>
            </a:r>
            <a:r>
              <a:rPr lang="en-US" i="1" dirty="0" smtClean="0">
                <a:ea typeface="Times New Roman" pitchFamily="-110" charset="0"/>
                <a:cs typeface="Times New Roman" pitchFamily="-110" charset="0"/>
                <a:sym typeface="Wingdings" pitchFamily="-110" charset="2"/>
              </a:rPr>
              <a:t>  XT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i="1" dirty="0" smtClean="0">
              <a:sym typeface="Wingdings" pitchFamily="-110" charset="2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dirty="0" smtClean="0">
                <a:sym typeface="Wingdings" pitchFamily="-110" charset="2"/>
              </a:rPr>
              <a:t>       </a:t>
            </a:r>
            <a:r>
              <a:rPr lang="en-US" sz="3600" dirty="0" smtClean="0">
                <a:sym typeface="Wingdings" pitchFamily="-110" charset="2"/>
              </a:rPr>
              <a:t>20</a:t>
            </a:r>
            <a:r>
              <a:rPr lang="en-US" sz="3600" dirty="0" smtClean="0">
                <a:latin typeface="Abadi MT Condensed Extra Bold" pitchFamily="-110" charset="0"/>
                <a:sym typeface="Wingdings" pitchFamily="-110" charset="2"/>
              </a:rPr>
              <a:t>∆ </a:t>
            </a:r>
            <a:r>
              <a:rPr lang="en-US" sz="3600" dirty="0" smtClean="0">
                <a:sym typeface="Wingdings" pitchFamily="-110" charset="2"/>
              </a:rPr>
              <a:t>XT</a:t>
            </a:r>
            <a:r>
              <a:rPr lang="en-US" sz="3600" dirty="0" smtClean="0">
                <a:sym typeface="Wingdings" pitchFamily="-110" charset="2"/>
              </a:rPr>
              <a:t> : </a:t>
            </a:r>
            <a:r>
              <a:rPr lang="en-US" sz="3600" b="1" i="1" dirty="0" smtClean="0">
                <a:sym typeface="Wingdings" pitchFamily="-110" charset="2"/>
              </a:rPr>
              <a:t>very unhappy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3600" dirty="0" smtClean="0">
              <a:latin typeface="Abadi MT Condensed Extra Bold" pitchFamily="-110" charset="0"/>
              <a:sym typeface="Wingdings" pitchFamily="-110" charset="2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dirty="0" smtClean="0">
                <a:latin typeface="Abadi MT Condensed Extra Bold" pitchFamily="-110" charset="0"/>
                <a:sym typeface="Wingdings" pitchFamily="-110" charset="2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0AEDE56-143E-234E-AEC5-CB82A8F93A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Singapore 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0403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AU" sz="2667" dirty="0" smtClean="0"/>
              <a:t> </a:t>
            </a:r>
            <a:r>
              <a:rPr lang="en-US" sz="1800" b="1" i="1" dirty="0" smtClean="0"/>
              <a:t>Accommodative </a:t>
            </a:r>
            <a:r>
              <a:rPr lang="en-US" sz="1800" b="1" i="1" dirty="0" smtClean="0">
                <a:solidFill>
                  <a:srgbClr val="FF0000"/>
                </a:solidFill>
              </a:rPr>
              <a:t>amplitude</a:t>
            </a:r>
            <a:r>
              <a:rPr lang="en-US" sz="1800" b="1" i="1" dirty="0" smtClean="0"/>
              <a:t> </a:t>
            </a:r>
            <a:r>
              <a:rPr lang="en-US" sz="1800" i="1" dirty="0" smtClean="0"/>
              <a:t>( AA ) is initially 25+ DS &amp; slowly decreases with age.    As AA decreases, </a:t>
            </a:r>
            <a:r>
              <a:rPr lang="en-US" sz="1800" b="1" i="1" dirty="0" smtClean="0">
                <a:solidFill>
                  <a:srgbClr val="FF0000"/>
                </a:solidFill>
              </a:rPr>
              <a:t>Absolute</a:t>
            </a:r>
            <a:r>
              <a:rPr lang="en-US" sz="1800" i="1" dirty="0" smtClean="0"/>
              <a:t> &amp; </a:t>
            </a:r>
            <a:r>
              <a:rPr lang="en-US" sz="1800" b="1" i="1" dirty="0" smtClean="0">
                <a:solidFill>
                  <a:srgbClr val="FF0000"/>
                </a:solidFill>
              </a:rPr>
              <a:t>Manifest</a:t>
            </a:r>
            <a:r>
              <a:rPr lang="en-US" sz="1800" i="1" dirty="0" smtClean="0"/>
              <a:t> hyperopia slowly increase. </a:t>
            </a:r>
            <a:r>
              <a:rPr lang="en-US" sz="1800" b="1" i="1" dirty="0" smtClean="0">
                <a:solidFill>
                  <a:srgbClr val="FF0000"/>
                </a:solidFill>
              </a:rPr>
              <a:t>Latent</a:t>
            </a:r>
            <a:r>
              <a:rPr lang="en-US" sz="1800" i="1" dirty="0" smtClean="0"/>
              <a:t> hyperopia gradually decreases and becomes Manifest</a:t>
            </a:r>
            <a:endParaRPr lang="en-US" sz="2667" dirty="0"/>
          </a:p>
        </p:txBody>
      </p:sp>
      <p:pic>
        <p:nvPicPr>
          <p:cNvPr id="4" name="Content Placeholder 3" descr="picture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7271" r="-7271"/>
          <a:stretch>
            <a:fillRect/>
          </a:stretch>
        </p:blipFill>
        <p:spPr>
          <a:xfrm>
            <a:off x="457200" y="2064367"/>
            <a:ext cx="7467600" cy="487375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0AEDE56-143E-234E-AEC5-CB82A8F93A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945" y="110833"/>
            <a:ext cx="90015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Understanding the subtypes &amp; physiology of hyperopia  </a:t>
            </a:r>
            <a:endParaRPr lang="en-US" sz="2400" b="1" dirty="0" smtClean="0"/>
          </a:p>
          <a:p>
            <a:r>
              <a:rPr lang="en-US" sz="2400" b="1" dirty="0" smtClean="0"/>
              <a:t>i</a:t>
            </a:r>
            <a:r>
              <a:rPr lang="en-US" sz="2400" b="1" dirty="0" smtClean="0"/>
              <a:t>s critical </a:t>
            </a:r>
            <a:r>
              <a:rPr lang="en-US" sz="2400" b="1" dirty="0" smtClean="0"/>
              <a:t>to</a:t>
            </a:r>
            <a:r>
              <a:rPr lang="en-US" sz="2400" b="1" dirty="0" smtClean="0"/>
              <a:t> the success </a:t>
            </a:r>
            <a:r>
              <a:rPr lang="en-US" sz="2400" b="1" dirty="0" smtClean="0"/>
              <a:t>of refractive surgery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Indications   2  </a:t>
            </a:r>
            <a:br>
              <a:rPr lang="en-US" dirty="0" smtClean="0"/>
            </a:br>
            <a:r>
              <a:rPr lang="en-US" sz="2000" dirty="0" smtClean="0"/>
              <a:t>Hutchinson  2012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2. Children with developmental issues such as autism that preclude the use of glasses or contact lenses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tychsen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1395"/>
            <a:ext cx="9144000" cy="4117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029" y="4390639"/>
            <a:ext cx="349450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Archives </a:t>
            </a:r>
            <a:r>
              <a:rPr lang="en-US" dirty="0" err="1" smtClean="0"/>
              <a:t>Ophthal</a:t>
            </a:r>
            <a:r>
              <a:rPr lang="en-US" dirty="0" smtClean="0"/>
              <a:t>, June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Indications  3.   </a:t>
            </a:r>
            <a:br>
              <a:rPr lang="en-US" dirty="0" smtClean="0"/>
            </a:br>
            <a:r>
              <a:rPr lang="en-US" sz="1800" dirty="0" smtClean="0"/>
              <a:t>Hutchinson  2012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47332"/>
            <a:ext cx="8432800" cy="491066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571" b="1" i="1" dirty="0" smtClean="0"/>
              <a:t>Children/ families  who refuse to wear glasses because they live in</a:t>
            </a:r>
            <a:r>
              <a:rPr lang="en-US" sz="2571" b="1" i="1" dirty="0" smtClean="0"/>
              <a:t> a (</a:t>
            </a:r>
            <a:r>
              <a:rPr lang="en-US" sz="2571" b="1" i="1" dirty="0" smtClean="0"/>
              <a:t>sub-) </a:t>
            </a:r>
            <a:r>
              <a:rPr lang="en-US" sz="2571" b="1" i="1" dirty="0" smtClean="0"/>
              <a:t>culture </a:t>
            </a:r>
            <a:r>
              <a:rPr lang="en-US" sz="2571" b="1" i="1" dirty="0" smtClean="0"/>
              <a:t>that </a:t>
            </a:r>
            <a:r>
              <a:rPr lang="en-US" sz="2571" b="1" i="1" dirty="0" smtClean="0"/>
              <a:t>discriminates </a:t>
            </a:r>
            <a:r>
              <a:rPr lang="en-US" sz="2571" b="1" i="1" dirty="0" smtClean="0"/>
              <a:t>against children with </a:t>
            </a:r>
            <a:r>
              <a:rPr lang="en-US" sz="2571" b="1" i="1" dirty="0" smtClean="0"/>
              <a:t>spectacles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b="1" u="sng" dirty="0" smtClean="0"/>
              <a:t>Not new:  </a:t>
            </a:r>
            <a:r>
              <a:rPr lang="en-US" b="1" u="sng" dirty="0" err="1" smtClean="0"/>
              <a:t>Gobin</a:t>
            </a:r>
            <a:r>
              <a:rPr lang="en-US" b="1" u="sng" dirty="0" smtClean="0"/>
              <a:t>: ‘spectacle cripple</a:t>
            </a:r>
            <a:r>
              <a:rPr lang="en-US" b="1" u="sng" dirty="0" smtClean="0"/>
              <a:t>’ in 1970’s</a:t>
            </a:r>
          </a:p>
          <a:p>
            <a:r>
              <a:rPr lang="en-US" u="sng" dirty="0" smtClean="0">
                <a:hlinkClick r:id="rId2"/>
              </a:rPr>
              <a:t>Binocul Vis Strabismus Q. 2002;17(1):5.</a:t>
            </a:r>
          </a:p>
          <a:p>
            <a:r>
              <a:rPr lang="en-US" b="1" u="sng" dirty="0" smtClean="0">
                <a:hlinkClick r:id="rId2"/>
              </a:rPr>
              <a:t>Further debate regarding surgery for accommodative </a:t>
            </a:r>
            <a:r>
              <a:rPr lang="en-US" b="1" u="sng" dirty="0" err="1" smtClean="0">
                <a:hlinkClick r:id="rId2"/>
              </a:rPr>
              <a:t>esotropia.</a:t>
            </a:r>
            <a:r>
              <a:rPr lang="en-US" b="1" u="sng" dirty="0" err="1" smtClean="0">
                <a:hlinkClick r:id="rId3"/>
              </a:rPr>
              <a:t>Gobin</a:t>
            </a:r>
            <a:r>
              <a:rPr lang="en-US" b="1" u="sng" dirty="0" smtClean="0">
                <a:hlinkClick r:id="rId3"/>
              </a:rPr>
              <a:t> MH.</a:t>
            </a:r>
            <a:endParaRPr lang="en-US" b="1" i="1" dirty="0" smtClean="0"/>
          </a:p>
          <a:p>
            <a:endParaRPr lang="en-US" dirty="0" smtClean="0"/>
          </a:p>
          <a:p>
            <a:pPr>
              <a:buNone/>
            </a:pPr>
            <a:r>
              <a:rPr lang="en-US" u="sng" dirty="0" smtClean="0"/>
              <a:t>Old</a:t>
            </a:r>
            <a:r>
              <a:rPr lang="en-US" u="sng" dirty="0" smtClean="0"/>
              <a:t> </a:t>
            </a:r>
            <a:r>
              <a:rPr lang="en-US" u="sng" dirty="0" smtClean="0"/>
              <a:t>&amp;</a:t>
            </a:r>
            <a:r>
              <a:rPr lang="en-US" u="sng" dirty="0" smtClean="0"/>
              <a:t> </a:t>
            </a:r>
            <a:r>
              <a:rPr lang="en-US" u="sng" dirty="0" smtClean="0"/>
              <a:t>new options that provide a short term ‘answer’ to a long term problem</a:t>
            </a:r>
            <a:r>
              <a:rPr lang="en-US" dirty="0" smtClean="0"/>
              <a:t>:</a:t>
            </a:r>
          </a:p>
          <a:p>
            <a:r>
              <a:rPr lang="en-US" b="1" dirty="0" smtClean="0"/>
              <a:t>Strabismus </a:t>
            </a:r>
            <a:r>
              <a:rPr lang="en-US" b="1" dirty="0" smtClean="0"/>
              <a:t>surgery as required for the ET</a:t>
            </a:r>
            <a:r>
              <a:rPr lang="en-US" dirty="0" smtClean="0"/>
              <a:t>, </a:t>
            </a:r>
            <a:r>
              <a:rPr lang="en-US" dirty="0" smtClean="0"/>
              <a:t>no glasses, and hope that enough motor fusion is present</a:t>
            </a:r>
            <a:r>
              <a:rPr lang="en-US" dirty="0" smtClean="0"/>
              <a:t> or develops to </a:t>
            </a:r>
            <a:r>
              <a:rPr lang="en-US" dirty="0" smtClean="0"/>
              <a:t>keep eyes straight despite uncorrected hyperopia </a:t>
            </a:r>
          </a:p>
          <a:p>
            <a:r>
              <a:rPr lang="en-US" b="1" dirty="0" smtClean="0"/>
              <a:t>Refractive surgery</a:t>
            </a:r>
            <a:r>
              <a:rPr lang="en-US" dirty="0" smtClean="0"/>
              <a:t>, despite some incidence of complications and hope that the unknown natural history for this child’s refraction keeps the child spectacle free and straight  </a:t>
            </a:r>
          </a:p>
          <a:p>
            <a:r>
              <a:rPr lang="en-US" dirty="0" smtClean="0"/>
              <a:t>May need </a:t>
            </a:r>
            <a:r>
              <a:rPr lang="en-US" b="1" dirty="0" smtClean="0"/>
              <a:t>both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 l="12838" r="20541" b="19469"/>
          <a:stretch>
            <a:fillRect/>
          </a:stretch>
        </p:blipFill>
        <p:spPr>
          <a:xfrm>
            <a:off x="6808804" y="0"/>
            <a:ext cx="2335196" cy="1861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Evolution of Refractive  Surgery  / strabismus interface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4. Reducing anisometropia</a:t>
            </a:r>
          </a:p>
          <a:p>
            <a:pPr>
              <a:buNone/>
            </a:pPr>
            <a:r>
              <a:rPr lang="en-US" dirty="0" smtClean="0"/>
              <a:t>Large literature on fairly successful anisometropia reduction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0AEDE56-143E-234E-AEC5-CB82A8F93A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astle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4300"/>
            <a:ext cx="8064501" cy="293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STRABISMUS / ANISOMETROPIA AND REFRACTIVE SURGERY</a:t>
            </a:r>
            <a:br>
              <a:rPr lang="en-US" sz="2400" dirty="0" smtClean="0"/>
            </a:br>
            <a:r>
              <a:rPr lang="en-US" sz="2400" dirty="0" smtClean="0"/>
              <a:t>Indications and contraindications </a:t>
            </a:r>
            <a:br>
              <a:rPr lang="en-US" sz="2400" dirty="0" smtClean="0"/>
            </a:br>
            <a:r>
              <a:rPr lang="en-US" sz="2400" b="1" dirty="0" smtClean="0"/>
              <a:t>conclusion: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24763"/>
            <a:ext cx="8229600" cy="4001400"/>
          </a:xfrm>
        </p:spPr>
        <p:txBody>
          <a:bodyPr>
            <a:normAutofit fontScale="92500"/>
          </a:bodyPr>
          <a:lstStyle/>
          <a:p>
            <a:r>
              <a:rPr lang="en-US" sz="4400" dirty="0" smtClean="0"/>
              <a:t>As part of the</a:t>
            </a:r>
            <a:r>
              <a:rPr lang="en-US" sz="4400" dirty="0" smtClean="0"/>
              <a:t> </a:t>
            </a:r>
            <a:r>
              <a:rPr lang="en-US" sz="4400" dirty="0" smtClean="0"/>
              <a:t>treatment of </a:t>
            </a:r>
            <a:r>
              <a:rPr lang="en-US" sz="4400" dirty="0" smtClean="0"/>
              <a:t>strabismus in 2013, </a:t>
            </a:r>
            <a:r>
              <a:rPr lang="en-US" sz="4400" dirty="0" smtClean="0"/>
              <a:t>Refractive</a:t>
            </a:r>
            <a:r>
              <a:rPr lang="en-US" sz="4400" dirty="0" smtClean="0"/>
              <a:t> Surgery </a:t>
            </a:r>
            <a:r>
              <a:rPr lang="en-US" sz="4400" dirty="0" smtClean="0"/>
              <a:t>is</a:t>
            </a:r>
            <a:r>
              <a:rPr lang="en-US" sz="4400" dirty="0" smtClean="0"/>
              <a:t> probably not </a:t>
            </a:r>
            <a:r>
              <a:rPr lang="en-US" sz="4400" dirty="0" smtClean="0"/>
              <a:t>used enough by many/ most Drs ….and is in danger of being used too much by some </a:t>
            </a:r>
            <a:endParaRPr lang="en-US" sz="4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Astle</a:t>
            </a:r>
            <a:r>
              <a:rPr lang="en-US" dirty="0" smtClean="0"/>
              <a:t>   </a:t>
            </a:r>
            <a:r>
              <a:rPr lang="en-US" dirty="0" smtClean="0"/>
              <a:t>2007        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mean age at treatment was 8.4 </a:t>
            </a:r>
            <a:r>
              <a:rPr lang="en-US" dirty="0" err="1" smtClean="0"/>
              <a:t>y</a:t>
            </a:r>
            <a:r>
              <a:rPr lang="en-US" dirty="0" smtClean="0"/>
              <a:t> (10 mo to 16 </a:t>
            </a:r>
            <a:r>
              <a:rPr lang="en-US" dirty="0" err="1" smtClean="0"/>
              <a:t>y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The mean preoperative  </a:t>
            </a:r>
            <a:r>
              <a:rPr lang="en-US" dirty="0" smtClean="0"/>
              <a:t>anisometropia </a:t>
            </a:r>
            <a:r>
              <a:rPr lang="en-US" dirty="0" smtClean="0"/>
              <a:t>was 7DS in the entire group, </a:t>
            </a:r>
            <a:r>
              <a:rPr lang="en-US" dirty="0" smtClean="0"/>
              <a:t>9.5 DS </a:t>
            </a:r>
            <a:r>
              <a:rPr lang="en-US" dirty="0" smtClean="0"/>
              <a:t>in the </a:t>
            </a:r>
            <a:r>
              <a:rPr lang="en-US" dirty="0" err="1" smtClean="0"/>
              <a:t>anisomyopic</a:t>
            </a:r>
            <a:r>
              <a:rPr lang="en-US" dirty="0" smtClean="0"/>
              <a:t> group,  3 DC in the </a:t>
            </a:r>
            <a:r>
              <a:rPr lang="en-US" dirty="0" err="1" smtClean="0"/>
              <a:t>anisoastigmatic</a:t>
            </a:r>
            <a:r>
              <a:rPr lang="en-US" dirty="0" smtClean="0"/>
              <a:t> group</a:t>
            </a:r>
            <a:r>
              <a:rPr lang="en-US" dirty="0" smtClean="0"/>
              <a:t>,</a:t>
            </a:r>
            <a:r>
              <a:rPr lang="en-US" dirty="0" smtClean="0"/>
              <a:t> </a:t>
            </a:r>
            <a:r>
              <a:rPr lang="en-US" dirty="0" smtClean="0"/>
              <a:t>5.5 </a:t>
            </a:r>
            <a:r>
              <a:rPr lang="en-US" dirty="0" smtClean="0"/>
              <a:t>DS in the </a:t>
            </a:r>
            <a:r>
              <a:rPr lang="en-US" dirty="0" err="1" smtClean="0"/>
              <a:t>anisohyperopic</a:t>
            </a:r>
            <a:r>
              <a:rPr lang="en-US" dirty="0" smtClean="0"/>
              <a:t> group. </a:t>
            </a:r>
            <a:endParaRPr lang="en-US" dirty="0" smtClean="0"/>
          </a:p>
          <a:p>
            <a:r>
              <a:rPr lang="en-US" dirty="0" smtClean="0"/>
              <a:t>1 </a:t>
            </a:r>
            <a:r>
              <a:rPr lang="en-US" dirty="0" smtClean="0"/>
              <a:t>year after </a:t>
            </a:r>
            <a:r>
              <a:rPr lang="en-US" dirty="0" smtClean="0"/>
              <a:t>LASEK</a:t>
            </a:r>
            <a:r>
              <a:rPr lang="en-US" dirty="0" smtClean="0"/>
              <a:t> :</a:t>
            </a:r>
            <a:r>
              <a:rPr lang="en-US" dirty="0" smtClean="0"/>
              <a:t>mean </a:t>
            </a:r>
            <a:r>
              <a:rPr lang="en-US" dirty="0" err="1" smtClean="0"/>
              <a:t>anisometropic</a:t>
            </a:r>
            <a:r>
              <a:rPr lang="en-US" dirty="0" smtClean="0"/>
              <a:t> difference decreased to 1.8 D, 2.4 D, 0.7 D, and 2.3 D, </a:t>
            </a:r>
            <a:r>
              <a:rPr lang="en-US" dirty="0" smtClean="0"/>
              <a:t>respectively</a:t>
            </a:r>
            <a:endParaRPr lang="en-US" dirty="0" smtClean="0"/>
          </a:p>
          <a:p>
            <a:r>
              <a:rPr lang="en-US" dirty="0" smtClean="0"/>
              <a:t>54</a:t>
            </a:r>
            <a:r>
              <a:rPr lang="en-US" dirty="0" smtClean="0"/>
              <a:t>% of</a:t>
            </a:r>
            <a:r>
              <a:rPr lang="en-US" dirty="0" smtClean="0"/>
              <a:t>  </a:t>
            </a:r>
            <a:r>
              <a:rPr lang="en-US" dirty="0" smtClean="0"/>
              <a:t>eyes</a:t>
            </a:r>
            <a:r>
              <a:rPr lang="en-US" dirty="0" smtClean="0"/>
              <a:t> ≤1 D </a:t>
            </a:r>
            <a:r>
              <a:rPr lang="en-US" dirty="0" smtClean="0"/>
              <a:t>of the fellow eye, 68%</a:t>
            </a:r>
            <a:r>
              <a:rPr lang="en-US" dirty="0" smtClean="0"/>
              <a:t> ≤2 D, 80</a:t>
            </a:r>
            <a:r>
              <a:rPr lang="en-US" dirty="0" smtClean="0"/>
              <a:t>%</a:t>
            </a:r>
            <a:r>
              <a:rPr lang="en-US" dirty="0" smtClean="0"/>
              <a:t> ≤3D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Preoperative visual acuity and binocular vision could be measured in 33 children.</a:t>
            </a:r>
          </a:p>
          <a:p>
            <a:r>
              <a:rPr lang="en-US" dirty="0" smtClean="0"/>
              <a:t>Postoperatively, 64% of children had</a:t>
            </a:r>
            <a:r>
              <a:rPr lang="en-US" dirty="0" smtClean="0"/>
              <a:t> improved best </a:t>
            </a:r>
            <a:r>
              <a:rPr lang="en-US" dirty="0" smtClean="0"/>
              <a:t>corrected visual acuity (BCVA</a:t>
            </a:r>
            <a:r>
              <a:rPr lang="en-US" dirty="0" smtClean="0"/>
              <a:t>)</a:t>
            </a:r>
            <a:r>
              <a:rPr lang="en-US" dirty="0" smtClean="0"/>
              <a:t>, </a:t>
            </a:r>
            <a:r>
              <a:rPr lang="en-US" dirty="0" smtClean="0"/>
              <a:t>the </a:t>
            </a:r>
            <a:r>
              <a:rPr lang="en-US" dirty="0" smtClean="0"/>
              <a:t>remainder</a:t>
            </a:r>
            <a:r>
              <a:rPr lang="en-US" dirty="0" smtClean="0"/>
              <a:t> no change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No </a:t>
            </a:r>
            <a:r>
              <a:rPr lang="en-US" dirty="0" smtClean="0"/>
              <a:t>patient  had</a:t>
            </a:r>
            <a:r>
              <a:rPr lang="en-US" dirty="0" smtClean="0"/>
              <a:t> </a:t>
            </a:r>
            <a:r>
              <a:rPr lang="en-US" dirty="0" smtClean="0"/>
              <a:t>reduced BCVA or</a:t>
            </a:r>
            <a:r>
              <a:rPr lang="en-US" dirty="0" smtClean="0"/>
              <a:t> </a:t>
            </a:r>
            <a:r>
              <a:rPr lang="en-US" dirty="0" smtClean="0"/>
              <a:t>loss </a:t>
            </a:r>
            <a:r>
              <a:rPr lang="en-US" dirty="0" smtClean="0"/>
              <a:t>in </a:t>
            </a:r>
            <a:r>
              <a:rPr lang="en-US" dirty="0" smtClean="0"/>
              <a:t>fusion</a:t>
            </a:r>
          </a:p>
          <a:p>
            <a:r>
              <a:rPr lang="en-US" dirty="0" smtClean="0"/>
              <a:t>Of the 33 children, 39% </a:t>
            </a:r>
            <a:r>
              <a:rPr lang="en-US" dirty="0" smtClean="0"/>
              <a:t>had </a:t>
            </a:r>
            <a:r>
              <a:rPr lang="en-US" dirty="0" smtClean="0"/>
              <a:t>stereopsis </a:t>
            </a:r>
            <a:r>
              <a:rPr lang="en-US" dirty="0" smtClean="0"/>
              <a:t>preoperatively</a:t>
            </a:r>
            <a:r>
              <a:rPr lang="en-US" dirty="0" smtClean="0"/>
              <a:t>, </a:t>
            </a:r>
            <a:r>
              <a:rPr lang="en-US" dirty="0" smtClean="0"/>
              <a:t> </a:t>
            </a:r>
            <a:r>
              <a:rPr lang="en-US" dirty="0" smtClean="0"/>
              <a:t>88% had positive stereopsis 1 year after LASEK.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Astle</a:t>
            </a:r>
            <a:r>
              <a:rPr lang="en-US" dirty="0" smtClean="0"/>
              <a:t>   2007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i="1" dirty="0" smtClean="0"/>
          </a:p>
          <a:p>
            <a:r>
              <a:rPr lang="en-US" sz="3200" i="1" dirty="0" smtClean="0"/>
              <a:t>Corneal refractive surgery sufficiently improves anisometropia to frequently reduce its effect as a barrier to effective amblyopia treatment, and should be offered  to patients  </a:t>
            </a:r>
            <a:endParaRPr lang="en-US" sz="3200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Patient   #3            JJ, 22</a:t>
            </a:r>
            <a:br>
              <a:rPr lang="en-US" sz="2800" dirty="0" smtClean="0"/>
            </a:br>
            <a:r>
              <a:rPr lang="en-US" sz="2400" dirty="0" smtClean="0"/>
              <a:t>Surgical hyperopia treatment improves peripheral fusion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ET surgery age 12 mo</a:t>
            </a:r>
          </a:p>
          <a:p>
            <a:r>
              <a:rPr lang="en-US" dirty="0" smtClean="0"/>
              <a:t>L DVD intermittent for ~10 yrs, recently worse</a:t>
            </a:r>
            <a:endParaRPr lang="en-US" dirty="0" smtClean="0"/>
          </a:p>
          <a:p>
            <a:r>
              <a:rPr lang="en-US" dirty="0" smtClean="0"/>
              <a:t>VA </a:t>
            </a:r>
            <a:r>
              <a:rPr lang="en-US" dirty="0" smtClean="0"/>
              <a:t>RE</a:t>
            </a:r>
            <a:r>
              <a:rPr lang="en-US" dirty="0" smtClean="0"/>
              <a:t> sc 20</a:t>
            </a:r>
            <a:r>
              <a:rPr lang="en-US" dirty="0" smtClean="0"/>
              <a:t>/20, LE +3DS 20/30</a:t>
            </a:r>
          </a:p>
          <a:p>
            <a:r>
              <a:rPr lang="en-US" dirty="0" smtClean="0"/>
              <a:t>L DVD ~</a:t>
            </a:r>
            <a:r>
              <a:rPr lang="en-US" dirty="0" smtClean="0"/>
              <a:t>15Δ</a:t>
            </a:r>
          </a:p>
          <a:p>
            <a:r>
              <a:rPr lang="en-US" dirty="0" smtClean="0"/>
              <a:t>CL worn: DVD rare</a:t>
            </a:r>
          </a:p>
          <a:p>
            <a:r>
              <a:rPr lang="en-US" dirty="0" smtClean="0"/>
              <a:t>L LASIK for +3</a:t>
            </a:r>
          </a:p>
          <a:p>
            <a:r>
              <a:rPr lang="en-US" dirty="0" smtClean="0"/>
              <a:t>L DVD </a:t>
            </a:r>
            <a:r>
              <a:rPr lang="en-US" dirty="0" smtClean="0"/>
              <a:t>gone</a:t>
            </a:r>
          </a:p>
          <a:p>
            <a:endParaRPr lang="en-US" dirty="0" smtClean="0"/>
          </a:p>
          <a:p>
            <a:r>
              <a:rPr lang="en-US" dirty="0" smtClean="0"/>
              <a:t>Similar case :  DVD eye -6 DS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8486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i="1" dirty="0" smtClean="0"/>
              <a:t>Knapp’s </a:t>
            </a:r>
            <a:r>
              <a:rPr lang="en-US" sz="5400" i="1" dirty="0"/>
              <a:t>Law</a:t>
            </a:r>
            <a:endParaRPr lang="en-AU" sz="5400" i="1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2159007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4000" i="1" dirty="0"/>
              <a:t>Axial </a:t>
            </a:r>
            <a:r>
              <a:rPr lang="en-US" sz="4000" i="1" dirty="0" smtClean="0"/>
              <a:t>anisometropia does not cause</a:t>
            </a:r>
            <a:r>
              <a:rPr lang="en-US" sz="4000" i="1" dirty="0" smtClean="0"/>
              <a:t> aniseikonia  </a:t>
            </a:r>
            <a:r>
              <a:rPr lang="en-US" sz="2595" i="1" dirty="0" smtClean="0"/>
              <a:t>[or</a:t>
            </a:r>
            <a:r>
              <a:rPr lang="en-US" sz="2595" i="1" dirty="0" smtClean="0"/>
              <a:t> causes less aniseikonia] </a:t>
            </a:r>
            <a:endParaRPr lang="en-US" sz="2595" i="1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000" i="1" dirty="0"/>
              <a:t>c.f. </a:t>
            </a:r>
            <a:endParaRPr lang="en-US" sz="4000" i="1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000" i="1" dirty="0" smtClean="0"/>
              <a:t>Corneal anisometropia</a:t>
            </a:r>
            <a:endParaRPr lang="en-US" sz="4000" i="1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4000" i="1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000" dirty="0" smtClean="0"/>
              <a:t>EXPECT to </a:t>
            </a:r>
            <a:r>
              <a:rPr lang="en-US" sz="2595" dirty="0" smtClean="0"/>
              <a:t>sometimes</a:t>
            </a:r>
            <a:r>
              <a:rPr lang="en-US" sz="4000" dirty="0" smtClean="0"/>
              <a:t> see problems when anisometropia is surgically corrected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0AEDE56-143E-234E-AEC5-CB82A8F93A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8486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i="1" dirty="0" smtClean="0"/>
              <a:t>Knapp’s </a:t>
            </a:r>
            <a:r>
              <a:rPr lang="en-US" sz="5400" i="1" dirty="0"/>
              <a:t>Law</a:t>
            </a:r>
            <a:endParaRPr lang="en-AU" sz="5400" i="1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2159007"/>
            <a:ext cx="7772400" cy="41148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4000" dirty="0" smtClean="0"/>
              <a:t>Treating axial anisometropia by changing corneal refraction </a:t>
            </a:r>
            <a:r>
              <a:rPr lang="en-US" sz="2800" dirty="0" smtClean="0"/>
              <a:t>[ </a:t>
            </a:r>
            <a:r>
              <a:rPr lang="en-US" sz="2800" dirty="0" err="1" smtClean="0"/>
              <a:t>anisocornea</a:t>
            </a:r>
            <a:r>
              <a:rPr lang="en-US" sz="2800" dirty="0" smtClean="0"/>
              <a:t>] </a:t>
            </a:r>
            <a:r>
              <a:rPr lang="en-US" sz="4000" dirty="0" smtClean="0"/>
              <a:t>will sometimes cause clinically troublesome aniseikonia</a:t>
            </a:r>
            <a:endParaRPr lang="en-US" sz="40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40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0AEDE56-143E-234E-AEC5-CB82A8F93A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Evolution of Refractive  Surgery  / strabismus interface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5. Introducing anisometropia  - Monovision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4000" dirty="0" smtClean="0"/>
              <a:t>This is the Commonest </a:t>
            </a:r>
            <a:r>
              <a:rPr lang="en-US" sz="4000" dirty="0" smtClean="0"/>
              <a:t>cause of binocular vision problems after</a:t>
            </a:r>
            <a:r>
              <a:rPr lang="en-US" sz="4000" dirty="0" smtClean="0"/>
              <a:t> refractive </a:t>
            </a:r>
            <a:r>
              <a:rPr lang="en-US" sz="4000" dirty="0" smtClean="0"/>
              <a:t>surgery </a:t>
            </a:r>
            <a:r>
              <a:rPr lang="en-US" dirty="0" smtClean="0"/>
              <a:t>[laser and cataract] </a:t>
            </a:r>
          </a:p>
          <a:p>
            <a:endParaRPr lang="en-US" dirty="0" smtClean="0"/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0AEDE56-143E-234E-AEC5-CB82A8F93A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83661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MONOVISION </a:t>
            </a:r>
            <a:r>
              <a:rPr lang="en-US" dirty="0" smtClean="0"/>
              <a:t>may cause diplopia.  </a:t>
            </a:r>
            <a:br>
              <a:rPr lang="en-US" dirty="0" smtClean="0"/>
            </a:br>
            <a:r>
              <a:rPr lang="en-US" dirty="0" smtClean="0"/>
              <a:t>1.  </a:t>
            </a:r>
            <a:r>
              <a:rPr lang="en-US" b="1" dirty="0" smtClean="0">
                <a:solidFill>
                  <a:srgbClr val="FF0000"/>
                </a:solidFill>
              </a:rPr>
              <a:t>FIXATION </a:t>
            </a:r>
            <a:r>
              <a:rPr lang="en-US" b="1" dirty="0">
                <a:solidFill>
                  <a:srgbClr val="FF0000"/>
                </a:solidFill>
              </a:rPr>
              <a:t>SWITCH DIPLOPIA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dirty="0"/>
              <a:t>Amblyopic eye [with scotoma] becomes fixing eye in some situations.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4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dirty="0"/>
              <a:t>Habitually fixing eye is now the deviating eye in those situations :  no scotoma </a:t>
            </a:r>
            <a:r>
              <a:rPr lang="en-US" sz="4000" dirty="0" err="1">
                <a:sym typeface="Wingdings" pitchFamily="-110" charset="2"/>
              </a:rPr>
              <a:t></a:t>
            </a:r>
            <a:r>
              <a:rPr lang="en-US" sz="4000" dirty="0">
                <a:sym typeface="Wingdings" pitchFamily="-110" charset="2"/>
              </a:rPr>
              <a:t> </a:t>
            </a:r>
            <a:r>
              <a:rPr lang="en-US" sz="4000" dirty="0"/>
              <a:t>diplopia</a:t>
            </a:r>
            <a:endParaRPr lang="en-US" sz="4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0AEDE56-143E-234E-AEC5-CB82A8F93A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Singapore 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7467600" cy="1541462"/>
          </a:xfrm>
        </p:spPr>
        <p:txBody>
          <a:bodyPr>
            <a:normAutofit/>
          </a:bodyPr>
          <a:lstStyle/>
          <a:p>
            <a:r>
              <a:rPr lang="en-US" dirty="0" smtClean="0"/>
              <a:t>MONOVISION may cause diplopia. </a:t>
            </a:r>
            <a:r>
              <a:rPr lang="en-US" b="1" dirty="0" smtClean="0"/>
              <a:t>Surgical </a:t>
            </a:r>
            <a:r>
              <a:rPr lang="en-US" b="1" dirty="0" smtClean="0"/>
              <a:t>/ permanent  MV </a:t>
            </a:r>
            <a:br>
              <a:rPr lang="en-US" b="1" dirty="0" smtClean="0"/>
            </a:br>
            <a:r>
              <a:rPr lang="en-US" b="1" dirty="0" smtClean="0"/>
              <a:t>≠ intermittent / temporary MV  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409648"/>
            <a:ext cx="7467600" cy="444835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j-lt"/>
              </a:rPr>
              <a:t>3 month MV </a:t>
            </a:r>
            <a:r>
              <a:rPr lang="en-US" sz="2400" dirty="0" smtClean="0">
                <a:latin typeface="+mj-lt"/>
              </a:rPr>
              <a:t>[early PRK days] </a:t>
            </a:r>
            <a:r>
              <a:rPr lang="en-US" sz="4000" dirty="0" smtClean="0">
                <a:latin typeface="+mj-lt"/>
              </a:rPr>
              <a:t>: </a:t>
            </a:r>
            <a:r>
              <a:rPr lang="en-US" sz="4000" dirty="0" smtClean="0"/>
              <a:t>1/50 pts  asymptomatic reduction in fusional reserve</a:t>
            </a:r>
          </a:p>
          <a:p>
            <a:endParaRPr lang="en-US" sz="4800" dirty="0" smtClean="0">
              <a:solidFill>
                <a:srgbClr val="000000"/>
              </a:solidFill>
              <a:ea typeface="Consolas"/>
              <a:cs typeface="Consolas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White J.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 </a:t>
            </a:r>
          </a:p>
          <a:p>
            <a:pPr>
              <a:buNone/>
            </a:pPr>
            <a:r>
              <a:rPr lang="en-US" sz="1400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Excimer 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laser photorefractive keratectomy: the effect on binocular function.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 </a:t>
            </a:r>
          </a:p>
          <a:p>
            <a:pPr>
              <a:buNone/>
            </a:pPr>
            <a:r>
              <a:rPr lang="en-US" sz="1400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In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Spiritus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 M ( Ed): Transactions, 24th Meeting, European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Strabismological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 Association. Buren: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Acolus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 Press, 1997; 252 – 56 </a:t>
            </a:r>
            <a:endParaRPr lang="en-US" sz="1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7467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Surgical / permanent  MV </a:t>
            </a:r>
            <a:br>
              <a:rPr lang="en-US" b="1" dirty="0" smtClean="0"/>
            </a:br>
            <a:r>
              <a:rPr lang="en-US" b="1" dirty="0" smtClean="0"/>
              <a:t>≠ intermittent / temporary MV   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118 RS patients. 48 planned MV.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‘Abnormal binocular vision’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(ABV) in </a:t>
            </a:r>
            <a:r>
              <a:rPr lang="en-US" sz="2000" b="1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11/48 (22%)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,  ≥1 of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+mj-lt"/>
                <a:ea typeface="Consolas"/>
                <a:cs typeface="Consolas"/>
              </a:rPr>
              <a:t>Intermittent / persistent diplopia 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+mj-lt"/>
                <a:ea typeface="Consolas"/>
                <a:cs typeface="Consolas"/>
              </a:rPr>
              <a:t>Visual confusion 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+mj-lt"/>
                <a:ea typeface="Consolas"/>
                <a:cs typeface="Consolas"/>
              </a:rPr>
              <a:t>‘Binocular blur requiring occlusion to focus comfortably</a:t>
            </a:r>
            <a:r>
              <a:rPr lang="en-US" dirty="0" smtClean="0">
                <a:solidFill>
                  <a:srgbClr val="FF0000"/>
                </a:solidFill>
                <a:latin typeface="+mj-lt"/>
                <a:ea typeface="Consolas"/>
                <a:cs typeface="Consolas"/>
              </a:rPr>
              <a:t>’. </a:t>
            </a:r>
          </a:p>
          <a:p>
            <a:r>
              <a:rPr lang="en-US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70 pts did not have MV,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 ABV in </a:t>
            </a:r>
            <a:r>
              <a:rPr lang="en-US" b="1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2/70 </a:t>
            </a:r>
            <a:r>
              <a:rPr lang="en-US" b="1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(3%). 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Average anisometropia in </a:t>
            </a:r>
          </a:p>
          <a:p>
            <a:r>
              <a:rPr lang="en-US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13 pts with ABV: 1.90 DS  </a:t>
            </a:r>
          </a:p>
          <a:p>
            <a:r>
              <a:rPr lang="en-US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105 pts with normal BV: </a:t>
            </a:r>
            <a:r>
              <a:rPr lang="en-US" dirty="0" smtClean="0">
                <a:solidFill>
                  <a:srgbClr val="000000"/>
                </a:solidFill>
                <a:ea typeface="Consolas"/>
                <a:cs typeface="Consolas"/>
              </a:rPr>
              <a:t>0.50 DS 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p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&lt;0.001)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. </a:t>
            </a:r>
            <a:endParaRPr lang="en-US" dirty="0" smtClean="0">
              <a:solidFill>
                <a:srgbClr val="000000"/>
              </a:solidFill>
              <a:latin typeface="+mj-lt"/>
              <a:ea typeface="Consolas"/>
              <a:cs typeface="Consolas"/>
            </a:endParaRPr>
          </a:p>
          <a:p>
            <a:pPr>
              <a:buNone/>
            </a:pPr>
            <a:endParaRPr lang="en-US" sz="1000" dirty="0" smtClean="0">
              <a:latin typeface="+mj-lt"/>
            </a:endParaRPr>
          </a:p>
          <a:p>
            <a:pPr>
              <a:buNone/>
            </a:pPr>
            <a:r>
              <a:rPr lang="en-US" sz="1000" dirty="0" smtClean="0">
                <a:latin typeface="+mj-lt"/>
              </a:rPr>
              <a:t>Kowal </a:t>
            </a:r>
            <a:r>
              <a:rPr lang="en-US" sz="1000" dirty="0" smtClean="0">
                <a:latin typeface="+mj-lt"/>
              </a:rPr>
              <a:t>L, De Faber J, </a:t>
            </a:r>
            <a:r>
              <a:rPr lang="en-US" sz="1000" dirty="0" err="1" smtClean="0">
                <a:latin typeface="+mj-lt"/>
              </a:rPr>
              <a:t>Calcutt</a:t>
            </a:r>
            <a:r>
              <a:rPr lang="en-US" sz="1000" dirty="0" smtClean="0">
                <a:latin typeface="+mj-lt"/>
              </a:rPr>
              <a:t> C, Fawcett S.</a:t>
            </a:r>
            <a:r>
              <a:rPr lang="en-US" sz="1000" dirty="0" smtClean="0">
                <a:latin typeface="+mj-lt"/>
              </a:rPr>
              <a:t> </a:t>
            </a:r>
          </a:p>
          <a:p>
            <a:pPr>
              <a:buNone/>
            </a:pPr>
            <a:r>
              <a:rPr lang="en-US" sz="1000" dirty="0" smtClean="0">
                <a:latin typeface="+mj-lt"/>
              </a:rPr>
              <a:t>‘</a:t>
            </a:r>
            <a:r>
              <a:rPr lang="en-US" sz="1000" dirty="0" smtClean="0">
                <a:latin typeface="+mj-lt"/>
              </a:rPr>
              <a:t>Refractive surgery and strabismus’ (Workshop in ‘Progress in </a:t>
            </a:r>
            <a:r>
              <a:rPr lang="en-US" sz="1000" dirty="0" err="1" smtClean="0">
                <a:latin typeface="+mj-lt"/>
              </a:rPr>
              <a:t>Strabismology</a:t>
            </a:r>
            <a:r>
              <a:rPr lang="en-US" sz="1000" dirty="0" smtClean="0">
                <a:latin typeface="+mj-lt"/>
              </a:rPr>
              <a:t>’). </a:t>
            </a:r>
          </a:p>
          <a:p>
            <a:pPr>
              <a:buNone/>
            </a:pPr>
            <a:r>
              <a:rPr lang="en-US" sz="1000" dirty="0" smtClean="0">
                <a:latin typeface="+mj-lt"/>
              </a:rPr>
              <a:t>In: de Faber JT, ed. Proceedings of the 9th Meeting of the International </a:t>
            </a:r>
            <a:r>
              <a:rPr lang="en-US" sz="1000" dirty="0" err="1" smtClean="0">
                <a:latin typeface="+mj-lt"/>
              </a:rPr>
              <a:t>Strabismological</a:t>
            </a:r>
            <a:r>
              <a:rPr lang="en-US" sz="1000" dirty="0" smtClean="0">
                <a:latin typeface="+mj-lt"/>
              </a:rPr>
              <a:t> Association, Sydney, Australia. </a:t>
            </a:r>
            <a:endParaRPr lang="en-US" sz="9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Surgical / permanent  MV </a:t>
            </a:r>
            <a:br>
              <a:rPr lang="en-US" b="1" dirty="0" smtClean="0"/>
            </a:br>
            <a:r>
              <a:rPr lang="en-US" b="1" dirty="0" smtClean="0"/>
              <a:t>≠ intermittent / temporary MV      </a:t>
            </a:r>
            <a:r>
              <a:rPr lang="en-US" sz="2000" b="1" dirty="0" smtClean="0"/>
              <a:t>2</a:t>
            </a:r>
            <a:endParaRPr 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900" dirty="0" smtClean="0"/>
          </a:p>
          <a:p>
            <a:r>
              <a:rPr lang="en-US" sz="4000" dirty="0" smtClean="0"/>
              <a:t>3 pts with MV </a:t>
            </a:r>
            <a:r>
              <a:rPr lang="en-US" sz="4000" dirty="0" err="1" smtClean="0"/>
              <a:t>IOLs</a:t>
            </a:r>
            <a:r>
              <a:rPr lang="en-US" sz="4000" dirty="0" smtClean="0"/>
              <a:t> who developed ET with diplopia  ≥2 </a:t>
            </a:r>
            <a:r>
              <a:rPr lang="en-US" sz="4000" dirty="0" err="1" smtClean="0"/>
              <a:t>y</a:t>
            </a:r>
            <a:r>
              <a:rPr lang="en-US" sz="4000" dirty="0" smtClean="0"/>
              <a:t> after </a:t>
            </a:r>
            <a:r>
              <a:rPr lang="en-US" sz="4000" dirty="0" err="1" smtClean="0"/>
              <a:t>IOLs</a:t>
            </a:r>
            <a:endParaRPr lang="en-US" sz="4000" dirty="0" smtClean="0"/>
          </a:p>
          <a:p>
            <a:endParaRPr lang="en-US" sz="3027" dirty="0" smtClean="0"/>
          </a:p>
          <a:p>
            <a:r>
              <a:rPr lang="en-US" sz="3027" b="1" dirty="0" smtClean="0"/>
              <a:t>Rx: </a:t>
            </a:r>
            <a:r>
              <a:rPr lang="en-US" sz="3027" dirty="0" smtClean="0"/>
              <a:t>Reverse the MV</a:t>
            </a:r>
          </a:p>
          <a:p>
            <a:endParaRPr lang="en-US" sz="3027" dirty="0" smtClean="0"/>
          </a:p>
          <a:p>
            <a:pPr>
              <a:buNone/>
            </a:pPr>
            <a:r>
              <a:rPr lang="en-US" sz="1400" i="1" dirty="0" smtClean="0"/>
              <a:t>Pollard et al  Am J </a:t>
            </a:r>
            <a:r>
              <a:rPr lang="en-US" sz="1400" i="1" dirty="0" err="1" smtClean="0"/>
              <a:t>Ophthal</a:t>
            </a:r>
            <a:r>
              <a:rPr lang="en-US" sz="1400" i="1" dirty="0" smtClean="0"/>
              <a:t> 2011</a:t>
            </a:r>
            <a:endParaRPr lang="en-US" sz="1400" i="1" dirty="0" smtClean="0"/>
          </a:p>
          <a:p>
            <a:pPr>
              <a:buNone/>
            </a:pPr>
            <a:r>
              <a:rPr lang="en-US" sz="1800" dirty="0" smtClean="0"/>
              <a:t>This </a:t>
            </a:r>
            <a:r>
              <a:rPr lang="en-US" sz="1800" dirty="0" smtClean="0"/>
              <a:t>paper also contained examples of CL MV causing delayed diplopia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Bielschowsky</a:t>
            </a:r>
            <a:r>
              <a:rPr lang="en-US" dirty="0" smtClean="0"/>
              <a:t>  1920’s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..even the most senior ophthalmologist feels uneasy about motility issues until </a:t>
            </a:r>
            <a:r>
              <a:rPr lang="en-US" sz="3200" dirty="0" err="1" smtClean="0"/>
              <a:t>s</a:t>
            </a:r>
            <a:r>
              <a:rPr lang="en-US" sz="3200" dirty="0" smtClean="0"/>
              <a:t>/he has mastered the basic physiology…</a:t>
            </a:r>
          </a:p>
          <a:p>
            <a:endParaRPr lang="en-US" sz="3200" dirty="0" smtClean="0"/>
          </a:p>
          <a:p>
            <a:r>
              <a:rPr lang="en-US" sz="3200" dirty="0" smtClean="0"/>
              <a:t>The physiology is </a:t>
            </a:r>
            <a:r>
              <a:rPr lang="en-US" sz="3200" dirty="0" smtClean="0"/>
              <a:t>seminal to appreciating</a:t>
            </a:r>
            <a:r>
              <a:rPr lang="en-US" sz="3200" dirty="0" smtClean="0"/>
              <a:t> and managing the </a:t>
            </a:r>
            <a:r>
              <a:rPr lang="en-US" sz="3200" dirty="0" smtClean="0"/>
              <a:t>interface between strabismus and refractive surgery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0AEDE56-143E-234E-AEC5-CB82A8F93A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Singapore 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Patient #4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049867"/>
            <a:ext cx="7467600" cy="542408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55 yo     PRE - REF SX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R -2.75/-1x85 6/9          L -2.25/-0.25x180 6/9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D: Ortho.         </a:t>
            </a:r>
            <a:r>
              <a:rPr lang="en-US" sz="28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N </a:t>
            </a:r>
            <a:r>
              <a:rPr lang="en-US" sz="2800" dirty="0"/>
              <a:t>: 8 </a:t>
            </a:r>
            <a:r>
              <a:rPr lang="en-US" sz="2800" dirty="0" err="1"/>
              <a:t>Δ</a:t>
            </a:r>
            <a:r>
              <a:rPr lang="en-US" sz="2800" dirty="0"/>
              <a:t> Esophoria.    60” stereo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u="sng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u="sng" dirty="0" smtClean="0"/>
              <a:t>POST </a:t>
            </a:r>
            <a:r>
              <a:rPr lang="en-US" sz="2800" u="sng" dirty="0"/>
              <a:t>LASIK</a:t>
            </a:r>
            <a:r>
              <a:rPr lang="en-US" sz="2800" dirty="0"/>
              <a:t> : diplopia / visual confusion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R</a:t>
            </a:r>
            <a:r>
              <a:rPr lang="en-US" sz="2800" dirty="0"/>
              <a:t>: P 6/6       L sc 6/15   Rx -1.75 DS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intermittent near ET 6 </a:t>
            </a:r>
            <a:r>
              <a:rPr lang="en-US" sz="2800" dirty="0" err="1"/>
              <a:t>Δ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MV</a:t>
            </a:r>
            <a:r>
              <a:rPr lang="en-US" sz="2800" dirty="0"/>
              <a:t>: </a:t>
            </a:r>
            <a:r>
              <a:rPr lang="en-US" sz="2800" dirty="0">
                <a:ea typeface="Times New Roman" pitchFamily="-110" charset="0"/>
                <a:cs typeface="Times New Roman" pitchFamily="-110" charset="0"/>
              </a:rPr>
              <a:t>↓ motor fusion        </a:t>
            </a:r>
            <a:r>
              <a:rPr lang="en-US" sz="2800" dirty="0"/>
              <a:t>phoria </a:t>
            </a:r>
            <a:r>
              <a:rPr lang="en-US" sz="2800" dirty="0">
                <a:ea typeface="Times New Roman" pitchFamily="-110" charset="0"/>
                <a:cs typeface="Times New Roman" pitchFamily="-110" charset="0"/>
              </a:rPr>
              <a:t>→ tropia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ym typeface="Wingdings" pitchFamily="-110" charset="2"/>
              </a:rPr>
              <a:t>Glasses to correct MV: symptoms fixed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0AEDE56-143E-234E-AEC5-CB82A8F93A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Singapore 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" name="SCC on Schwind.wmv">
            <a:hlinkClick r:id="" action="ppaction://media"/>
          </p:cNvPr>
          <p:cNvPicPr/>
          <p:nvPr>
            <p:ph sz="quarter"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3048000" y="1959016"/>
            <a:ext cx="6497637" cy="4873625"/>
          </a:xfr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71912" y="1"/>
            <a:ext cx="2976088" cy="590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EXPLOSION in Refractive Surgery  technology from</a:t>
            </a:r>
          </a:p>
          <a:p>
            <a:pPr>
              <a:buFontTx/>
              <a:buChar char="-"/>
            </a:pPr>
            <a:r>
              <a:rPr lang="en-US" sz="2400" dirty="0" smtClean="0"/>
              <a:t> large spot PRK  </a:t>
            </a:r>
            <a:r>
              <a:rPr lang="en-US" sz="2400" i="1" dirty="0" smtClean="0"/>
              <a:t>without even acknowledging  torsion</a:t>
            </a:r>
          </a:p>
          <a:p>
            <a:pPr>
              <a:buFontTx/>
              <a:buChar char="-"/>
            </a:pPr>
            <a:r>
              <a:rPr lang="en-US" sz="2400" dirty="0" smtClean="0"/>
              <a:t> flying spots with </a:t>
            </a:r>
            <a:r>
              <a:rPr lang="en-US" sz="2400" b="1" dirty="0" smtClean="0"/>
              <a:t>exquisitely accurate </a:t>
            </a:r>
            <a:r>
              <a:rPr lang="en-US" sz="1600" b="1" dirty="0" smtClean="0"/>
              <a:t>to 0.1° </a:t>
            </a:r>
            <a:r>
              <a:rPr lang="en-US" sz="2400" b="1" dirty="0" smtClean="0"/>
              <a:t>measurement &amp; compensation for ocular  torsion </a:t>
            </a:r>
            <a:r>
              <a:rPr lang="en-US" sz="2400" dirty="0" smtClean="0"/>
              <a:t>in order to accurately treat </a:t>
            </a:r>
            <a:r>
              <a:rPr lang="en-AU" sz="2400" dirty="0" smtClean="0"/>
              <a:t>astigmatism</a:t>
            </a:r>
          </a:p>
          <a:p>
            <a:r>
              <a:rPr lang="en-US" sz="1600" b="1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89646" y="2219730"/>
            <a:ext cx="453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picture from Dr Ross Fitzsimmons, Sydney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35342" y="830913"/>
            <a:ext cx="5808658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Measuring torsion in refractive surgery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151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Measuring torsion in strabismus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Still in 19</a:t>
            </a:r>
            <a:r>
              <a:rPr lang="en-US" baseline="30000" dirty="0" smtClean="0"/>
              <a:t>th</a:t>
            </a:r>
            <a:r>
              <a:rPr lang="en-US" dirty="0" smtClean="0"/>
              <a:t> century!!</a:t>
            </a:r>
          </a:p>
          <a:p>
            <a:r>
              <a:rPr lang="en-US" dirty="0" smtClean="0"/>
              <a:t>Accuracy ± 2-3° at best</a:t>
            </a:r>
          </a:p>
          <a:p>
            <a:r>
              <a:rPr lang="en-US" dirty="0" smtClean="0"/>
              <a:t>We have a LONG way to go………..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160" y="1209585"/>
            <a:ext cx="1606840" cy="27720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160" y="4879038"/>
            <a:ext cx="1744343" cy="19789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300" y="3022121"/>
            <a:ext cx="2400300" cy="33909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432" y="1607878"/>
            <a:ext cx="5471860" cy="47453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Evolution of Refractive Surgery  / strabismus interface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1" y="1417638"/>
            <a:ext cx="3048000" cy="4708525"/>
          </a:xfrm>
        </p:spPr>
        <p:txBody>
          <a:bodyPr>
            <a:normAutofit/>
          </a:bodyPr>
          <a:lstStyle/>
          <a:p>
            <a:r>
              <a:rPr lang="en-US" dirty="0" smtClean="0"/>
              <a:t>1.	</a:t>
            </a:r>
            <a:r>
              <a:rPr lang="en-US" b="1" dirty="0" smtClean="0"/>
              <a:t>Avoid trouble </a:t>
            </a:r>
            <a:r>
              <a:rPr lang="en-US" dirty="0" smtClean="0"/>
              <a:t>– how to pick the patients that refractive surgery  might make worse, without denying patients a quality of life enhancing procedure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0AEDE56-143E-234E-AEC5-CB82A8F93A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kushner:kowal abstract:titl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678080"/>
            <a:ext cx="5638800" cy="39274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1124" y="6255258"/>
            <a:ext cx="475968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Nearly all myopia ± astigmatism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Evolution of Refractive  Surgery  / strabismus interface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Refractive surgery on patients with past or persisting strabismus</a:t>
            </a:r>
          </a:p>
          <a:p>
            <a:r>
              <a:rPr lang="en-US" dirty="0" smtClean="0"/>
              <a:t>Difficult – sometimes very difficult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0AEDE56-143E-234E-AEC5-CB82A8F93A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K-B-KUSHNER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91040"/>
            <a:ext cx="9144000" cy="30516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78151" y="6520454"/>
            <a:ext cx="406584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Nearly all myopia ± astigmatism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Evolution of Refractive  Surgery  / strabismus interface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3. Hyperopia    </a:t>
            </a:r>
            <a:r>
              <a:rPr lang="en-US" sz="2800" dirty="0" smtClean="0"/>
              <a:t>Today &gt; 25% of RS is for hyperopia</a:t>
            </a:r>
          </a:p>
          <a:p>
            <a:endParaRPr lang="en-US" sz="2800" dirty="0" smtClean="0"/>
          </a:p>
          <a:p>
            <a:pPr>
              <a:buNone/>
            </a:pPr>
            <a:r>
              <a:rPr lang="en-AU" sz="2800" dirty="0" smtClean="0"/>
              <a:t>    </a:t>
            </a:r>
            <a:r>
              <a:rPr lang="en-AU" sz="2400" u="sng" dirty="0" smtClean="0"/>
              <a:t>ASSOCIATION</a:t>
            </a:r>
            <a:r>
              <a:rPr lang="en-AU" sz="2400" u="sng" dirty="0" smtClean="0"/>
              <a:t> </a:t>
            </a:r>
            <a:r>
              <a:rPr lang="en-AU" u="sng" dirty="0" smtClean="0"/>
              <a:t>	WITH </a:t>
            </a:r>
            <a:r>
              <a:rPr lang="en-AU" u="sng" dirty="0" smtClean="0"/>
              <a:t>&amp;</a:t>
            </a:r>
            <a:r>
              <a:rPr lang="en-AU" sz="2400" u="sng" dirty="0" smtClean="0"/>
              <a:t> </a:t>
            </a:r>
            <a:r>
              <a:rPr lang="en-AU" sz="2400" u="sng" dirty="0" smtClean="0"/>
              <a:t>PREDSIPOSITION</a:t>
            </a:r>
            <a:r>
              <a:rPr lang="en-AU" sz="2400" u="sng" dirty="0" smtClean="0"/>
              <a:t> </a:t>
            </a:r>
            <a:r>
              <a:rPr lang="en-AU" u="sng" dirty="0" smtClean="0"/>
              <a:t>TO</a:t>
            </a:r>
            <a:r>
              <a:rPr lang="en-AU" sz="2400" u="sng" dirty="0" smtClean="0"/>
              <a:t> STRAB</a:t>
            </a:r>
            <a:r>
              <a:rPr lang="en-AU" u="sng" dirty="0" smtClean="0"/>
              <a:t>ISMUS: </a:t>
            </a:r>
            <a:endParaRPr lang="en-US" sz="2800" u="sng" dirty="0" smtClean="0"/>
          </a:p>
          <a:p>
            <a:pPr algn="ctr"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If </a:t>
            </a:r>
            <a:r>
              <a:rPr lang="en-US" sz="2800" b="1" dirty="0" err="1" smtClean="0">
                <a:solidFill>
                  <a:srgbClr val="FF0000"/>
                </a:solidFill>
              </a:rPr>
              <a:t>recognised</a:t>
            </a:r>
            <a:r>
              <a:rPr lang="en-US" sz="2800" b="1" dirty="0" smtClean="0">
                <a:solidFill>
                  <a:srgbClr val="FF0000"/>
                </a:solidFill>
              </a:rPr>
              <a:t> before RS:  </a:t>
            </a:r>
          </a:p>
          <a:p>
            <a:pPr algn="ctr"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</a:rPr>
              <a:t>patient’s</a:t>
            </a:r>
            <a:r>
              <a:rPr lang="en-US" sz="2800" b="1" dirty="0" smtClean="0">
                <a:solidFill>
                  <a:srgbClr val="FF0000"/>
                </a:solidFill>
              </a:rPr>
              <a:t> problem</a:t>
            </a:r>
            <a:endParaRPr lang="en-AU" sz="2800" b="1" dirty="0" smtClean="0">
              <a:solidFill>
                <a:srgbClr val="FF0000"/>
              </a:solidFill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Not </a:t>
            </a:r>
            <a:r>
              <a:rPr lang="en-US" sz="2800" b="1" dirty="0" err="1" smtClean="0">
                <a:solidFill>
                  <a:srgbClr val="FF0000"/>
                </a:solidFill>
              </a:rPr>
              <a:t>recognised</a:t>
            </a:r>
            <a:r>
              <a:rPr lang="en-US" sz="2800" b="1" dirty="0" smtClean="0">
                <a:solidFill>
                  <a:srgbClr val="FF0000"/>
                </a:solidFill>
              </a:rPr>
              <a:t> before RS:  </a:t>
            </a:r>
          </a:p>
          <a:p>
            <a:pPr algn="ctr">
              <a:buFontTx/>
              <a:buNone/>
            </a:pPr>
            <a:r>
              <a:rPr lang="en-US" sz="2800" b="1" u="sng" dirty="0" smtClean="0">
                <a:solidFill>
                  <a:srgbClr val="FF0000"/>
                </a:solidFill>
              </a:rPr>
              <a:t>your</a:t>
            </a:r>
            <a:r>
              <a:rPr lang="en-US" sz="2800" b="1" dirty="0" smtClean="0">
                <a:solidFill>
                  <a:srgbClr val="FF0000"/>
                </a:solidFill>
              </a:rPr>
              <a:t> problem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0AEDE56-143E-234E-AEC5-CB82A8F93A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Evolution of Refractive  Surgery  / strabismus interface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3. Hyperopia    </a:t>
            </a:r>
            <a:r>
              <a:rPr lang="en-US" sz="2800" dirty="0" smtClean="0"/>
              <a:t>Today &gt; 20% of </a:t>
            </a:r>
            <a:r>
              <a:rPr lang="en-US" sz="2800" dirty="0" smtClean="0"/>
              <a:t>Refractive Surgery </a:t>
            </a:r>
            <a:r>
              <a:rPr lang="en-US" sz="2800" dirty="0" smtClean="0"/>
              <a:t>is for hyperopia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0AEDE56-143E-234E-AEC5-CB82A8F93A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accom  ET amy 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3875"/>
            <a:ext cx="9144000" cy="3667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EYE, </a:t>
            </a:r>
            <a:r>
              <a:rPr lang="en-US" dirty="0" smtClean="0"/>
              <a:t>1997       index case</a:t>
            </a:r>
            <a:endParaRPr lang="en-US" dirty="0"/>
          </a:p>
        </p:txBody>
      </p:sp>
      <p:pic>
        <p:nvPicPr>
          <p:cNvPr id="4" name="Content Placeholder 3" descr="prk turkish pt.tif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3712" r="-3712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Refractive surgery to treat accommodative  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16 published series to 2012</a:t>
            </a:r>
          </a:p>
          <a:p>
            <a:r>
              <a:rPr lang="en-US" dirty="0" smtClean="0"/>
              <a:t>52 children		</a:t>
            </a:r>
            <a:r>
              <a:rPr lang="en-US" sz="2400" dirty="0" smtClean="0"/>
              <a:t>5 series ≥ 6 </a:t>
            </a:r>
          </a:p>
          <a:p>
            <a:r>
              <a:rPr lang="en-US" dirty="0" smtClean="0"/>
              <a:t>187 adults    </a:t>
            </a:r>
            <a:r>
              <a:rPr lang="en-US" b="1" i="1" dirty="0" err="1" smtClean="0"/>
              <a:t>Σ</a:t>
            </a:r>
            <a:r>
              <a:rPr lang="en-US" b="1" i="1" dirty="0" smtClean="0"/>
              <a:t> 239 patients</a:t>
            </a:r>
          </a:p>
          <a:p>
            <a:r>
              <a:rPr lang="en-US" dirty="0" smtClean="0"/>
              <a:t>7/16  series </a:t>
            </a:r>
            <a:r>
              <a:rPr lang="en-US" sz="1946" dirty="0" smtClean="0"/>
              <a:t>cover ~1/2 the pts</a:t>
            </a:r>
            <a:r>
              <a:rPr lang="en-US" dirty="0" smtClean="0"/>
              <a:t>  : some complications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COMPLICATIONS</a:t>
            </a:r>
          </a:p>
          <a:p>
            <a:r>
              <a:rPr lang="en-US" dirty="0" smtClean="0"/>
              <a:t>PRK</a:t>
            </a:r>
            <a:r>
              <a:rPr lang="en-US" dirty="0" smtClean="0"/>
              <a:t>: </a:t>
            </a:r>
            <a:r>
              <a:rPr lang="en-US" sz="1946" dirty="0" smtClean="0"/>
              <a:t>usually  </a:t>
            </a:r>
            <a:r>
              <a:rPr lang="en-US" dirty="0" smtClean="0"/>
              <a:t>transient haze</a:t>
            </a:r>
          </a:p>
          <a:p>
            <a:r>
              <a:rPr lang="en-US" dirty="0" smtClean="0"/>
              <a:t>LASIK:  Loss of ≥ 1 line of  BCVA in 7 series.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Other  </a:t>
            </a:r>
            <a:r>
              <a:rPr lang="en-US" dirty="0" smtClean="0"/>
              <a:t>complications: corneal </a:t>
            </a:r>
            <a:r>
              <a:rPr lang="en-US" dirty="0" err="1" smtClean="0"/>
              <a:t>striae</a:t>
            </a:r>
            <a:r>
              <a:rPr lang="en-US" dirty="0" smtClean="0"/>
              <a:t>, diffuse lamellar keratitis, permanent corneal opacity, need for enhancement procedure,  </a:t>
            </a:r>
            <a:r>
              <a:rPr lang="en-US" dirty="0" err="1" smtClean="0"/>
              <a:t>decentration</a:t>
            </a:r>
            <a:r>
              <a:rPr lang="en-US" dirty="0" smtClean="0"/>
              <a:t> of ablation.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0AEDE56-143E-234E-AEC5-CB82A8F93A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5452</TotalTime>
  <Words>1834</Words>
  <Application>Microsoft Macintosh PowerPoint</Application>
  <PresentationFormat>On-screen Show (4:3)</PresentationFormat>
  <Paragraphs>255</Paragraphs>
  <Slides>33</Slides>
  <Notes>9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Oriel</vt:lpstr>
      <vt:lpstr>CLADE Symposium :  STRABISMUS / ANISOMETROPIA AND REFRACTIVE SURGERY Indications and contraindications </vt:lpstr>
      <vt:lpstr>STRABISMUS / ANISOMETROPIA AND REFRACTIVE SURGERY Indications and contraindications  conclusion:</vt:lpstr>
      <vt:lpstr>Bielschowsky  1920’s</vt:lpstr>
      <vt:lpstr>Evolution of Refractive Surgery  / strabismus interface </vt:lpstr>
      <vt:lpstr>Evolution of Refractive  Surgery  / strabismus interface </vt:lpstr>
      <vt:lpstr>Evolution of Refractive  Surgery  / strabismus interface </vt:lpstr>
      <vt:lpstr>Evolution of Refractive  Surgery  / strabismus interface </vt:lpstr>
      <vt:lpstr>EYE, 1997       index case</vt:lpstr>
      <vt:lpstr>Refractive surgery to treat accommodative  ET</vt:lpstr>
      <vt:lpstr>Why consider refractive surgery when  traditional treatment methods for accommodative  ET  are so good?</vt:lpstr>
      <vt:lpstr>Why consider refractive surgery when  traditional treatment methods for accomm ET  are so good?</vt:lpstr>
      <vt:lpstr>Hyperopia is not the mirror image of myopia</vt:lpstr>
      <vt:lpstr>Slide 13</vt:lpstr>
      <vt:lpstr>Visual and strabismic success in hyperopia surgery               #1   32 yo </vt:lpstr>
      <vt:lpstr>Visual and strabismic success in hyperopia surgery                    #2  50 yo</vt:lpstr>
      <vt:lpstr> Accommodative amplitude ( AA ) is initially 25+ DS &amp; slowly decreases with age.    As AA decreases, Absolute &amp; Manifest hyperopia slowly increase. Latent hyperopia gradually decreases and becomes Manifest</vt:lpstr>
      <vt:lpstr>Indications   2   Hutchinson  2012</vt:lpstr>
      <vt:lpstr>Indications  3.    Hutchinson  2012</vt:lpstr>
      <vt:lpstr>Evolution of Refractive  Surgery  / strabismus interface </vt:lpstr>
      <vt:lpstr>Astle   2007         results</vt:lpstr>
      <vt:lpstr>Astle   2007</vt:lpstr>
      <vt:lpstr>Patient   #3            JJ, 22 Surgical hyperopia treatment improves peripheral fusion</vt:lpstr>
      <vt:lpstr>Knapp’s Law</vt:lpstr>
      <vt:lpstr>Knapp’s Law</vt:lpstr>
      <vt:lpstr>Evolution of Refractive  Surgery  / strabismus interface </vt:lpstr>
      <vt:lpstr>MONOVISION may cause diplopia.   1.  FIXATION SWITCH DIPLOPIA </vt:lpstr>
      <vt:lpstr>MONOVISION may cause diplopia. Surgical / permanent  MV  ≠ intermittent / temporary MV   1</vt:lpstr>
      <vt:lpstr>Surgical / permanent  MV  ≠ intermittent / temporary MV    2</vt:lpstr>
      <vt:lpstr>Surgical / permanent  MV  ≠ intermittent / temporary MV      2</vt:lpstr>
      <vt:lpstr>Patient #4   </vt:lpstr>
      <vt:lpstr> </vt:lpstr>
      <vt:lpstr>Measuring torsion in strabismus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CLADE Symposium :  STRABISMUS / ANISOMETROPIA AND REFRACTIVE SURGERY Indications and contraindications </dc:title>
  <dc:creator>lionel kowal</dc:creator>
  <cp:lastModifiedBy>lionel kowal</cp:lastModifiedBy>
  <cp:revision>9</cp:revision>
  <dcterms:created xsi:type="dcterms:W3CDTF">2013-04-21T06:29:44Z</dcterms:created>
  <dcterms:modified xsi:type="dcterms:W3CDTF">2013-04-21T07:05:39Z</dcterms:modified>
</cp:coreProperties>
</file>